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56" r:id="rId2"/>
    <p:sldId id="257" r:id="rId3"/>
    <p:sldId id="259" r:id="rId4"/>
    <p:sldId id="258"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0F637F-E031-4DA7-B336-065D734B97B4}" type="datetimeFigureOut">
              <a:rPr lang="en-US" smtClean="0"/>
              <a:t>6/11/2015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0E83DC-0665-4C4D-9D6A-DED688CD678E}" type="slidenum">
              <a:rPr lang="en-US" smtClean="0"/>
              <a:t>‹#›</a:t>
            </a:fld>
            <a:endParaRPr lang="en-US"/>
          </a:p>
        </p:txBody>
      </p:sp>
    </p:spTree>
    <p:extLst>
      <p:ext uri="{BB962C8B-B14F-4D97-AF65-F5344CB8AC3E}">
        <p14:creationId xmlns:p14="http://schemas.microsoft.com/office/powerpoint/2010/main" val="2526740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3383D9-29C3-4A0B-8132-731659C5C0AB}" type="datetimeFigureOut">
              <a:rPr lang="en-US" smtClean="0"/>
              <a:t>6/11/2015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3343BF-1E70-446A-ABC9-94718803F81B}" type="slidenum">
              <a:rPr lang="en-US" smtClean="0"/>
              <a:t>‹#›</a:t>
            </a:fld>
            <a:endParaRPr lang="en-US"/>
          </a:p>
        </p:txBody>
      </p:sp>
    </p:spTree>
    <p:extLst>
      <p:ext uri="{BB962C8B-B14F-4D97-AF65-F5344CB8AC3E}">
        <p14:creationId xmlns:p14="http://schemas.microsoft.com/office/powerpoint/2010/main" val="2354798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want to talk with you for a few minutes today about your teeth and how to keep them healthy.  We will also be talking about the dental sealant program here at school that is one way to keep from getting cavities.</a:t>
            </a:r>
            <a:endParaRPr lang="en-US" dirty="0"/>
          </a:p>
        </p:txBody>
      </p:sp>
      <p:sp>
        <p:nvSpPr>
          <p:cNvPr id="4" name="Slide Number Placeholder 3"/>
          <p:cNvSpPr>
            <a:spLocks noGrp="1"/>
          </p:cNvSpPr>
          <p:nvPr>
            <p:ph type="sldNum" sz="quarter" idx="10"/>
          </p:nvPr>
        </p:nvSpPr>
        <p:spPr/>
        <p:txBody>
          <a:bodyPr/>
          <a:lstStyle/>
          <a:p>
            <a:fld id="{6E3343BF-1E70-446A-ABC9-94718803F81B}" type="slidenum">
              <a:rPr lang="en-US" smtClean="0"/>
              <a:t>1</a:t>
            </a:fld>
            <a:endParaRPr lang="en-US"/>
          </a:p>
        </p:txBody>
      </p:sp>
    </p:spTree>
    <p:extLst>
      <p:ext uri="{BB962C8B-B14F-4D97-AF65-F5344CB8AC3E}">
        <p14:creationId xmlns:p14="http://schemas.microsoft.com/office/powerpoint/2010/main" val="364285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teeth are pretty much the only thing in your body that you get two sets of.  Your </a:t>
            </a:r>
            <a:r>
              <a:rPr lang="en-US" baseline="0" dirty="0" smtClean="0"/>
              <a:t>primary teeth came in when you were a baby.  They allow you to chew and start eating solid food.  They are also necessary for proper speech and are placeholders for where your permanent teeth will come in.  You had 20 primary teeth, 10 upper and 10 lower. You probably remember loosing  your first tooth.  Most kids start loosing them around age 6.  You get your first permanent molar around age 7.  The final teeth to come in are your third molars or wisdom teeth around age 17-21 years. Remember, once you get your permanent teeth that’s it.  You need to care for them so they will last for the rest of your life.</a:t>
            </a:r>
            <a:endParaRPr lang="en-US" dirty="0"/>
          </a:p>
        </p:txBody>
      </p:sp>
      <p:sp>
        <p:nvSpPr>
          <p:cNvPr id="4" name="Slide Number Placeholder 3"/>
          <p:cNvSpPr>
            <a:spLocks noGrp="1"/>
          </p:cNvSpPr>
          <p:nvPr>
            <p:ph type="sldNum" sz="quarter" idx="10"/>
          </p:nvPr>
        </p:nvSpPr>
        <p:spPr/>
        <p:txBody>
          <a:bodyPr/>
          <a:lstStyle/>
          <a:p>
            <a:fld id="{6E3343BF-1E70-446A-ABC9-94718803F81B}" type="slidenum">
              <a:rPr lang="en-US" smtClean="0"/>
              <a:t>2</a:t>
            </a:fld>
            <a:endParaRPr lang="en-US"/>
          </a:p>
        </p:txBody>
      </p:sp>
    </p:spTree>
    <p:extLst>
      <p:ext uri="{BB962C8B-B14F-4D97-AF65-F5344CB8AC3E}">
        <p14:creationId xmlns:p14="http://schemas.microsoft.com/office/powerpoint/2010/main" val="1075077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Tooth decay is the number one chronic meaning long term, infectious</a:t>
            </a:r>
            <a:r>
              <a:rPr lang="en-US" baseline="0" dirty="0" smtClean="0"/>
              <a:t> (caused by bacteria) disease in American children. We’ve also learned that dental health doesn’t just affect your teeth.  Research has found relationships between poor dental health and problems like heart disease and stroke.  </a:t>
            </a:r>
          </a:p>
          <a:p>
            <a:endParaRPr lang="en-US" baseline="0" dirty="0" smtClean="0"/>
          </a:p>
          <a:p>
            <a:r>
              <a:rPr lang="en-US" baseline="0" dirty="0" smtClean="0"/>
              <a:t>Tooth decay or cavities are caused by plaque, a smooth sticky substance that forms on your teeth and gums. You can feel plaque on your teeth by running your tongue over your teeth when you get up in the morning.  Then brush your teeth and feel.  After brushing, your teeth feel smoother.  The coarse feeling was plague that you have removed. </a:t>
            </a:r>
            <a:r>
              <a:rPr lang="en-US" dirty="0" smtClean="0"/>
              <a:t>Plaque contains bacteria that feed on the sugars in the food you eat. As the bacteria feed, they make acids. Over</a:t>
            </a:r>
            <a:r>
              <a:rPr lang="en-US" baseline="0" dirty="0" smtClean="0"/>
              <a:t> time the acids attacks the hard enamel covering your teeth and eat their way through to the soft dentin  below creating cavities.  Cavities are treated with fillings by a dentist.  If left untreated, the tooth can become infected or so damaged it must be pulled.</a:t>
            </a:r>
            <a:endParaRPr lang="en-US" dirty="0"/>
          </a:p>
        </p:txBody>
      </p:sp>
      <p:sp>
        <p:nvSpPr>
          <p:cNvPr id="4" name="Slide Number Placeholder 3"/>
          <p:cNvSpPr>
            <a:spLocks noGrp="1"/>
          </p:cNvSpPr>
          <p:nvPr>
            <p:ph type="sldNum" sz="quarter" idx="10"/>
          </p:nvPr>
        </p:nvSpPr>
        <p:spPr/>
        <p:txBody>
          <a:bodyPr/>
          <a:lstStyle/>
          <a:p>
            <a:fld id="{6E3343BF-1E70-446A-ABC9-94718803F81B}" type="slidenum">
              <a:rPr lang="en-US" smtClean="0"/>
              <a:t>3</a:t>
            </a:fld>
            <a:endParaRPr lang="en-US"/>
          </a:p>
        </p:txBody>
      </p:sp>
    </p:spTree>
    <p:extLst>
      <p:ext uri="{BB962C8B-B14F-4D97-AF65-F5344CB8AC3E}">
        <p14:creationId xmlns:p14="http://schemas.microsoft.com/office/powerpoint/2010/main" val="25199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foods and drinks high in sugar react with the bacteria</a:t>
            </a:r>
            <a:r>
              <a:rPr lang="en-US" baseline="0" dirty="0" smtClean="0"/>
              <a:t> in your mouth to form the acid that damages your teeth it makes sense to limit these items. Sports drinks and fruit juices along with carbonated drinks like soda all keep acid levels in your mouth high and can erode your tooth enamel.  So do starchy or sugary foods.  It doesn’t mean you can’t have these things in your diet in moderation;  they just shouldn’t be the ONLY thing you eat.  </a:t>
            </a:r>
            <a:endParaRPr lang="en-US" dirty="0"/>
          </a:p>
        </p:txBody>
      </p:sp>
      <p:sp>
        <p:nvSpPr>
          <p:cNvPr id="4" name="Slide Number Placeholder 3"/>
          <p:cNvSpPr>
            <a:spLocks noGrp="1"/>
          </p:cNvSpPr>
          <p:nvPr>
            <p:ph type="sldNum" sz="quarter" idx="10"/>
          </p:nvPr>
        </p:nvSpPr>
        <p:spPr/>
        <p:txBody>
          <a:bodyPr/>
          <a:lstStyle/>
          <a:p>
            <a:fld id="{6E3343BF-1E70-446A-ABC9-94718803F81B}" type="slidenum">
              <a:rPr lang="en-US" smtClean="0"/>
              <a:t>4</a:t>
            </a:fld>
            <a:endParaRPr lang="en-US"/>
          </a:p>
        </p:txBody>
      </p:sp>
    </p:spTree>
    <p:extLst>
      <p:ext uri="{BB962C8B-B14F-4D97-AF65-F5344CB8AC3E}">
        <p14:creationId xmlns:p14="http://schemas.microsoft.com/office/powerpoint/2010/main" val="330345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343400"/>
            <a:ext cx="5486400" cy="4114800"/>
          </a:xfrm>
        </p:spPr>
        <p:txBody>
          <a:bodyPr/>
          <a:lstStyle/>
          <a:p>
            <a:r>
              <a:rPr lang="en-US" dirty="0" smtClean="0"/>
              <a:t>Caring</a:t>
            </a:r>
            <a:r>
              <a:rPr lang="en-US" baseline="0" dirty="0" smtClean="0"/>
              <a:t> for your teeth also means working to keep them clean.  This includes brushing all tooth surfaces including the tops, sides, between teeth and where the teeth and gum meet, to prevent gum disease.  This is done with a soft tooth brush and fluoride toothpaste.  You should brush for at least 2 minutes.  To reach between your teeth you’ll need to use dental floss, also twice a day.  Brushing and flossing cleans the smooth parts of your teeth and in between them. Run your tongue over your teeth.  The sides are smooth and your toothbrush works great on those parts.  Floss cleans between your teeth where a brush can’t reach.  Now run your tongue on the top bumpy parts.  Your toothbrush can’t really get into those groves.  That’s where dental sealants can help.</a:t>
            </a:r>
            <a:endParaRPr lang="en-US" dirty="0"/>
          </a:p>
        </p:txBody>
      </p:sp>
      <p:sp>
        <p:nvSpPr>
          <p:cNvPr id="4" name="Slide Number Placeholder 3"/>
          <p:cNvSpPr>
            <a:spLocks noGrp="1"/>
          </p:cNvSpPr>
          <p:nvPr>
            <p:ph type="sldNum" sz="quarter" idx="10"/>
          </p:nvPr>
        </p:nvSpPr>
        <p:spPr/>
        <p:txBody>
          <a:bodyPr/>
          <a:lstStyle/>
          <a:p>
            <a:fld id="{6E3343BF-1E70-446A-ABC9-94718803F81B}" type="slidenum">
              <a:rPr lang="en-US" smtClean="0"/>
              <a:t>5</a:t>
            </a:fld>
            <a:endParaRPr lang="en-US"/>
          </a:p>
        </p:txBody>
      </p:sp>
    </p:spTree>
    <p:extLst>
      <p:ext uri="{BB962C8B-B14F-4D97-AF65-F5344CB8AC3E}">
        <p14:creationId xmlns:p14="http://schemas.microsoft.com/office/powerpoint/2010/main" val="425452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Dental sealants are preventative measures</a:t>
            </a:r>
            <a:r>
              <a:rPr lang="en-US" baseline="0" dirty="0" smtClean="0"/>
              <a:t> to help keep your teeth healthy, just like brushing and flossing.  A sealant is a thin plastic or acrylic coating that is brushed onto the top bumpy parts of your teeth.  It’s bonded into the groves to create a smooth surface, filling in the bumps and crevices that are normally there to prevent food particles and plaque from getting trapped, leading to cavities.</a:t>
            </a:r>
            <a:endParaRPr lang="en-US" dirty="0"/>
          </a:p>
        </p:txBody>
      </p:sp>
      <p:sp>
        <p:nvSpPr>
          <p:cNvPr id="4" name="Slide Number Placeholder 3"/>
          <p:cNvSpPr>
            <a:spLocks noGrp="1"/>
          </p:cNvSpPr>
          <p:nvPr>
            <p:ph type="sldNum" sz="quarter" idx="10"/>
          </p:nvPr>
        </p:nvSpPr>
        <p:spPr/>
        <p:txBody>
          <a:bodyPr/>
          <a:lstStyle/>
          <a:p>
            <a:fld id="{6E3343BF-1E70-446A-ABC9-94718803F81B}" type="slidenum">
              <a:rPr lang="en-US" smtClean="0"/>
              <a:t>6</a:t>
            </a:fld>
            <a:endParaRPr lang="en-US"/>
          </a:p>
        </p:txBody>
      </p:sp>
    </p:spTree>
    <p:extLst>
      <p:ext uri="{BB962C8B-B14F-4D97-AF65-F5344CB8AC3E}">
        <p14:creationId xmlns:p14="http://schemas.microsoft.com/office/powerpoint/2010/main" val="3811004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Pima</a:t>
            </a:r>
            <a:r>
              <a:rPr lang="en-US" baseline="0" dirty="0" smtClean="0"/>
              <a:t> County Health Department offers </a:t>
            </a:r>
            <a:r>
              <a:rPr lang="en-US" b="1" u="sng" baseline="0" dirty="0" smtClean="0"/>
              <a:t>free</a:t>
            </a:r>
            <a:r>
              <a:rPr lang="en-US" baseline="0" dirty="0" smtClean="0"/>
              <a:t> sealants to 2</a:t>
            </a:r>
            <a:r>
              <a:rPr lang="en-US" baseline="30000" dirty="0" smtClean="0"/>
              <a:t>nd</a:t>
            </a:r>
            <a:r>
              <a:rPr lang="en-US" baseline="0" dirty="0" smtClean="0"/>
              <a:t> and 6</a:t>
            </a:r>
            <a:r>
              <a:rPr lang="en-US" baseline="30000" dirty="0" smtClean="0"/>
              <a:t>th</a:t>
            </a:r>
            <a:r>
              <a:rPr lang="en-US" baseline="0" dirty="0" smtClean="0"/>
              <a:t> grade students.  Why just those grades?  That’s when you get your two sets of molars (the teeth in the back of your mouth that feel bumpy on top).  We want to apply sealants before those teeth have time to get cavities.  Your teacher will be handing out a packet explaining the program to your parents.  Please take it home for them to read.  If they wish for you to be evaluated for participation, have them complete and sign the green consent form.  If you already have sealants or your parents are not interested, have them write NO THANKS on the form.  Either way, please bring the forms back to your teacher or the health office ASAP.</a:t>
            </a:r>
            <a:endParaRPr lang="en-US" dirty="0"/>
          </a:p>
        </p:txBody>
      </p:sp>
      <p:sp>
        <p:nvSpPr>
          <p:cNvPr id="4" name="Slide Number Placeholder 3"/>
          <p:cNvSpPr>
            <a:spLocks noGrp="1"/>
          </p:cNvSpPr>
          <p:nvPr>
            <p:ph type="sldNum" sz="quarter" idx="10"/>
          </p:nvPr>
        </p:nvSpPr>
        <p:spPr/>
        <p:txBody>
          <a:bodyPr/>
          <a:lstStyle/>
          <a:p>
            <a:fld id="{6E3343BF-1E70-446A-ABC9-94718803F81B}" type="slidenum">
              <a:rPr lang="en-US" smtClean="0"/>
              <a:t>7</a:t>
            </a:fld>
            <a:endParaRPr lang="en-US"/>
          </a:p>
        </p:txBody>
      </p:sp>
    </p:spTree>
    <p:extLst>
      <p:ext uri="{BB962C8B-B14F-4D97-AF65-F5344CB8AC3E}">
        <p14:creationId xmlns:p14="http://schemas.microsoft.com/office/powerpoint/2010/main" val="744706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you turn in your consent and are qualified, the dentist will come to our school in the big Pima County dental RV.  You will be seen by a dentist who will check your teeth.  The next visit they will apply the sealants.  Your teeth will be cleaned and the sealant will be painted on with a brush.  A special light will activate an ingredient in the sealant that will bond or seal it to the tooth.  No needles, no drills, no pain.  Not a bad way to keep from getting cavities!  Please take the packet home to your parents and have them complete the green consent.  Return this form to this teacher or the health office and we’ll be in touch..</a:t>
            </a:r>
            <a:endParaRPr lang="en-US" dirty="0"/>
          </a:p>
        </p:txBody>
      </p:sp>
      <p:sp>
        <p:nvSpPr>
          <p:cNvPr id="4" name="Slide Number Placeholder 3"/>
          <p:cNvSpPr>
            <a:spLocks noGrp="1"/>
          </p:cNvSpPr>
          <p:nvPr>
            <p:ph type="sldNum" sz="quarter" idx="10"/>
          </p:nvPr>
        </p:nvSpPr>
        <p:spPr/>
        <p:txBody>
          <a:bodyPr/>
          <a:lstStyle/>
          <a:p>
            <a:fld id="{6E3343BF-1E70-446A-ABC9-94718803F81B}" type="slidenum">
              <a:rPr lang="en-US" smtClean="0"/>
              <a:t>8</a:t>
            </a:fld>
            <a:endParaRPr lang="en-US"/>
          </a:p>
        </p:txBody>
      </p:sp>
    </p:spTree>
    <p:extLst>
      <p:ext uri="{BB962C8B-B14F-4D97-AF65-F5344CB8AC3E}">
        <p14:creationId xmlns:p14="http://schemas.microsoft.com/office/powerpoint/2010/main" val="416655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0CC712-635C-4E13-B1D0-5BF52D5497A4}"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FC9D5-4127-4A11-A9D4-F78AE6BB6A5C}"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ransition spd="slow" advClick="0" advTm="3000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CC712-635C-4E13-B1D0-5BF52D5497A4}"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FC9D5-4127-4A11-A9D4-F78AE6BB6A5C}" type="slidenum">
              <a:rPr lang="en-US" smtClean="0"/>
              <a:t>‹#›</a:t>
            </a:fld>
            <a:endParaRPr lang="en-US"/>
          </a:p>
        </p:txBody>
      </p:sp>
    </p:spTree>
  </p:cSld>
  <p:clrMapOvr>
    <a:masterClrMapping/>
  </p:clrMapOvr>
  <p:transition spd="slow" advClick="0" advTm="30000">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0CC712-635C-4E13-B1D0-5BF52D5497A4}"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FC9D5-4127-4A11-A9D4-F78AE6BB6A5C}" type="slidenum">
              <a:rPr lang="en-US" smtClean="0"/>
              <a:t>‹#›</a:t>
            </a:fld>
            <a:endParaRPr lang="en-US"/>
          </a:p>
        </p:txBody>
      </p:sp>
    </p:spTree>
  </p:cSld>
  <p:clrMapOvr>
    <a:masterClrMapping/>
  </p:clrMapOvr>
  <p:transition spd="slow" advClick="0" advTm="3000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0CC712-635C-4E13-B1D0-5BF52D5497A4}"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FC9D5-4127-4A11-A9D4-F78AE6BB6A5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advClick="0" advTm="3000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0CC712-635C-4E13-B1D0-5BF52D5497A4}"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FC9D5-4127-4A11-A9D4-F78AE6BB6A5C}" type="slidenum">
              <a:rPr lang="en-US" smtClean="0"/>
              <a:t>‹#›</a:t>
            </a:fld>
            <a:endParaRPr lang="en-US"/>
          </a:p>
        </p:txBody>
      </p:sp>
    </p:spTree>
  </p:cSld>
  <p:clrMapOvr>
    <a:masterClrMapping/>
  </p:clrMapOvr>
  <p:transition spd="slow" advClick="0" advTm="3000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0CC712-635C-4E13-B1D0-5BF52D5497A4}" type="datetimeFigureOut">
              <a:rPr lang="en-US" smtClean="0"/>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FC9D5-4127-4A11-A9D4-F78AE6BB6A5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Click="0" advTm="3000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0CC712-635C-4E13-B1D0-5BF52D5497A4}" type="datetimeFigureOut">
              <a:rPr lang="en-US" smtClean="0"/>
              <a:t>6/11/2015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6FC9D5-4127-4A11-A9D4-F78AE6BB6A5C}"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spd="slow" advClick="0" advTm="3000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0CC712-635C-4E13-B1D0-5BF52D5497A4}" type="datetimeFigureOut">
              <a:rPr lang="en-US" smtClean="0"/>
              <a:t>6/11/2015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FC9D5-4127-4A11-A9D4-F78AE6BB6A5C}" type="slidenum">
              <a:rPr lang="en-US" smtClean="0"/>
              <a:t>‹#›</a:t>
            </a:fld>
            <a:endParaRPr lang="en-US"/>
          </a:p>
        </p:txBody>
      </p:sp>
    </p:spTree>
  </p:cSld>
  <p:clrMapOvr>
    <a:masterClrMapping/>
  </p:clrMapOvr>
  <p:transition spd="slow" advClick="0" advTm="3000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CC712-635C-4E13-B1D0-5BF52D5497A4}" type="datetimeFigureOut">
              <a:rPr lang="en-US" smtClean="0"/>
              <a:t>6/11/2015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6FC9D5-4127-4A11-A9D4-F78AE6BB6A5C}" type="slidenum">
              <a:rPr lang="en-US" smtClean="0"/>
              <a:t>‹#›</a:t>
            </a:fld>
            <a:endParaRPr lang="en-US"/>
          </a:p>
        </p:txBody>
      </p:sp>
    </p:spTree>
  </p:cSld>
  <p:clrMapOvr>
    <a:masterClrMapping/>
  </p:clrMapOvr>
  <p:transition spd="slow" advClick="0" advTm="3000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CC712-635C-4E13-B1D0-5BF52D5497A4}" type="datetimeFigureOut">
              <a:rPr lang="en-US" smtClean="0"/>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FC9D5-4127-4A11-A9D4-F78AE6BB6A5C}" type="slidenum">
              <a:rPr lang="en-US" smtClean="0"/>
              <a:t>‹#›</a:t>
            </a:fld>
            <a:endParaRPr lang="en-US"/>
          </a:p>
        </p:txBody>
      </p:sp>
    </p:spTree>
  </p:cSld>
  <p:clrMapOvr>
    <a:masterClrMapping/>
  </p:clrMapOvr>
  <p:transition spd="slow" advClick="0" advTm="3000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CC712-635C-4E13-B1D0-5BF52D5497A4}" type="datetimeFigureOut">
              <a:rPr lang="en-US" smtClean="0"/>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FC9D5-4127-4A11-A9D4-F78AE6BB6A5C}"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ransition spd="slow" advClick="0" advTm="3000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A0CC712-635C-4E13-B1D0-5BF52D5497A4}" type="datetimeFigureOut">
              <a:rPr lang="en-US" smtClean="0"/>
              <a:t>6/11/2015</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46FC9D5-4127-4A11-A9D4-F78AE6BB6A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30000">
    <p:fade/>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7.jp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2.png"/><Relationship Id="rId5" Type="http://schemas.openxmlformats.org/officeDocument/2006/relationships/image" Target="../media/image8.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2.png"/><Relationship Id="rId5" Type="http://schemas.openxmlformats.org/officeDocument/2006/relationships/image" Target="../media/image9.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7.wav"/><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0.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3.jp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12.jpg"/><Relationship Id="rId5" Type="http://schemas.openxmlformats.org/officeDocument/2006/relationships/image" Target="../media/image11.emf"/><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2590800"/>
            <a:ext cx="5637010" cy="882119"/>
          </a:xfrm>
        </p:spPr>
        <p:txBody>
          <a:bodyPr>
            <a:normAutofit/>
          </a:bodyPr>
          <a:lstStyle/>
          <a:p>
            <a:pPr algn="ctr"/>
            <a:r>
              <a:rPr lang="en-US" sz="2800" dirty="0" smtClean="0"/>
              <a:t>GOT DENTAL SEALANTS?</a:t>
            </a:r>
            <a:endParaRPr lang="en-US" sz="2800" dirty="0"/>
          </a:p>
        </p:txBody>
      </p:sp>
      <p:sp>
        <p:nvSpPr>
          <p:cNvPr id="2" name="Title 1"/>
          <p:cNvSpPr>
            <a:spLocks noGrp="1"/>
          </p:cNvSpPr>
          <p:nvPr>
            <p:ph type="ctrTitle"/>
          </p:nvPr>
        </p:nvSpPr>
        <p:spPr>
          <a:xfrm>
            <a:off x="262534" y="3472919"/>
            <a:ext cx="7175351" cy="2839616"/>
          </a:xfrm>
        </p:spPr>
        <p:txBody>
          <a:bodyPr/>
          <a:lstStyle/>
          <a:p>
            <a:pPr marL="182880" indent="0">
              <a:buNone/>
            </a:pPr>
            <a:r>
              <a:rPr lang="en-US" dirty="0" smtClean="0"/>
              <a:t>YOUR TEETH AND HOW TO KEEP THEM</a:t>
            </a:r>
            <a:br>
              <a:rPr lang="en-US" dirty="0" smtClean="0"/>
            </a:br>
            <a:r>
              <a:rPr lang="en-US" dirty="0" smtClean="0"/>
              <a:t>HEALTHY!</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304800"/>
            <a:ext cx="1104900" cy="11430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808732">
            <a:off x="6343650" y="1075467"/>
            <a:ext cx="1104900" cy="11430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07162">
            <a:off x="7334602" y="1787368"/>
            <a:ext cx="1104900" cy="11430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55705">
            <a:off x="6636496" y="2713668"/>
            <a:ext cx="1104900" cy="11430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99654">
            <a:off x="4771589" y="532787"/>
            <a:ext cx="1104900" cy="11430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4874">
            <a:off x="7334601" y="3604319"/>
            <a:ext cx="1104900" cy="11430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873016">
            <a:off x="7408620" y="4614992"/>
            <a:ext cx="1104900" cy="114300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91874">
            <a:off x="3824947" y="304801"/>
            <a:ext cx="1104900" cy="1143000"/>
          </a:xfrm>
          <a:prstGeom prst="rect">
            <a:avLst/>
          </a:prstGeom>
          <a:ln>
            <a:noFill/>
          </a:ln>
          <a:effectLst>
            <a:outerShdw blurRad="292100" dist="139700" dir="2700000" algn="tl" rotWithShape="0">
              <a:srgbClr val="333333">
                <a:alpha val="65000"/>
              </a:srgbClr>
            </a:outerShdw>
          </a:effectLst>
        </p:spPr>
      </p:pic>
      <p:pic>
        <p:nvPicPr>
          <p:cNvPr id="1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6612" y="6064144"/>
            <a:ext cx="609600" cy="609600"/>
          </a:xfrm>
          <a:prstGeom prst="rect">
            <a:avLst/>
          </a:prstGeom>
        </p:spPr>
      </p:pic>
      <p:sp>
        <p:nvSpPr>
          <p:cNvPr id="14" name="TextBox 13"/>
          <p:cNvSpPr txBox="1"/>
          <p:nvPr/>
        </p:nvSpPr>
        <p:spPr>
          <a:xfrm>
            <a:off x="6298152" y="6218456"/>
            <a:ext cx="2845848" cy="369332"/>
          </a:xfrm>
          <a:prstGeom prst="rect">
            <a:avLst/>
          </a:prstGeom>
          <a:noFill/>
        </p:spPr>
        <p:txBody>
          <a:bodyPr wrap="square" rtlCol="0">
            <a:spAutoFit/>
          </a:bodyPr>
          <a:lstStyle/>
          <a:p>
            <a:r>
              <a:rPr lang="en-US" dirty="0" smtClean="0"/>
              <a:t>Kathy Stinely, BSN, RN</a:t>
            </a:r>
            <a:endParaRPr lang="en-US" dirty="0"/>
          </a:p>
        </p:txBody>
      </p:sp>
    </p:spTree>
    <p:extLst>
      <p:ext uri="{BB962C8B-B14F-4D97-AF65-F5344CB8AC3E}">
        <p14:creationId xmlns:p14="http://schemas.microsoft.com/office/powerpoint/2010/main" val="950688675"/>
      </p:ext>
    </p:extLst>
  </p:cSld>
  <p:clrMapOvr>
    <a:masterClrMapping/>
  </p:clrMapOvr>
  <p:transition spd="slow" advClick="0" advTm="1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760"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24400"/>
            <a:ext cx="3962400" cy="1647632"/>
          </a:xfrm>
        </p:spPr>
        <p:txBody>
          <a:bodyPr/>
          <a:lstStyle/>
          <a:p>
            <a:pPr marL="0" indent="0" algn="l">
              <a:buNone/>
            </a:pPr>
            <a:r>
              <a:rPr lang="en-US" sz="4800" dirty="0" smtClean="0"/>
              <a:t>BASIC INFO</a:t>
            </a:r>
            <a:endParaRPr lang="en-US" sz="4800" dirty="0"/>
          </a:p>
        </p:txBody>
      </p:sp>
      <p:sp>
        <p:nvSpPr>
          <p:cNvPr id="3" name="Content Placeholder 2"/>
          <p:cNvSpPr>
            <a:spLocks noGrp="1"/>
          </p:cNvSpPr>
          <p:nvPr>
            <p:ph sz="quarter" idx="13"/>
          </p:nvPr>
        </p:nvSpPr>
        <p:spPr>
          <a:xfrm>
            <a:off x="533400" y="685800"/>
            <a:ext cx="8305800" cy="3886200"/>
          </a:xfrm>
        </p:spPr>
        <p:txBody>
          <a:bodyPr>
            <a:normAutofit lnSpcReduction="10000"/>
          </a:bodyPr>
          <a:lstStyle/>
          <a:p>
            <a:r>
              <a:rPr lang="en-US" dirty="0" smtClean="0"/>
              <a:t>Primary (baby) teeth</a:t>
            </a:r>
          </a:p>
          <a:p>
            <a:pPr lvl="1"/>
            <a:r>
              <a:rPr lang="en-US" dirty="0" smtClean="0"/>
              <a:t>Chewing</a:t>
            </a:r>
          </a:p>
          <a:p>
            <a:pPr lvl="1"/>
            <a:r>
              <a:rPr lang="en-US" dirty="0" smtClean="0"/>
              <a:t>Pronounce words</a:t>
            </a:r>
          </a:p>
          <a:p>
            <a:pPr lvl="1"/>
            <a:r>
              <a:rPr lang="en-US" dirty="0" smtClean="0"/>
              <a:t>Placeholders for permanent teeth</a:t>
            </a:r>
          </a:p>
          <a:p>
            <a:pPr lvl="1"/>
            <a:r>
              <a:rPr lang="en-US" dirty="0" smtClean="0"/>
              <a:t>Start losing around age 6 years</a:t>
            </a:r>
          </a:p>
          <a:p>
            <a:r>
              <a:rPr lang="en-US" dirty="0" smtClean="0"/>
              <a:t>Permanent (adult) teeth</a:t>
            </a:r>
          </a:p>
          <a:p>
            <a:pPr lvl="1"/>
            <a:r>
              <a:rPr lang="en-US" dirty="0" smtClean="0"/>
              <a:t> First permanent molar age 6-7 years</a:t>
            </a:r>
          </a:p>
          <a:p>
            <a:pPr lvl="1"/>
            <a:r>
              <a:rPr lang="en-US" dirty="0" smtClean="0"/>
              <a:t>3</a:t>
            </a:r>
            <a:r>
              <a:rPr lang="en-US" baseline="30000" dirty="0" smtClean="0"/>
              <a:t>rd</a:t>
            </a:r>
            <a:r>
              <a:rPr lang="en-US" dirty="0" smtClean="0"/>
              <a:t> molar or wisdom teeth age 17-21 years</a:t>
            </a:r>
          </a:p>
          <a:p>
            <a:pPr lvl="1"/>
            <a:r>
              <a:rPr lang="en-US" b="1" dirty="0"/>
              <a:t>ONCE YOU GET YOUR PERMANENT TEETH, YOU DON’T GET ANOTHER SET</a:t>
            </a:r>
          </a:p>
          <a:p>
            <a:pPr lvl="1"/>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533400"/>
            <a:ext cx="2562225" cy="2643381"/>
          </a:xfrm>
          <a:prstGeom prst="rect">
            <a:avLst/>
          </a:prstGeom>
          <a:ln>
            <a:noFill/>
          </a:ln>
          <a:effectLst>
            <a:softEdge rad="112500"/>
          </a:effectLst>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47800" y="5867400"/>
            <a:ext cx="609600" cy="609600"/>
          </a:xfrm>
          <a:prstGeom prst="rect">
            <a:avLst/>
          </a:prstGeom>
        </p:spPr>
      </p:pic>
    </p:spTree>
    <p:extLst>
      <p:ext uri="{BB962C8B-B14F-4D97-AF65-F5344CB8AC3E}">
        <p14:creationId xmlns:p14="http://schemas.microsoft.com/office/powerpoint/2010/main" val="2294192547"/>
      </p:ext>
    </p:extLst>
  </p:cSld>
  <p:clrMapOvr>
    <a:masterClrMapping/>
  </p:clrMapOvr>
  <p:transition spd="slow" advClick="0" advTm="5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66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81600"/>
            <a:ext cx="7924800" cy="1143000"/>
          </a:xfrm>
        </p:spPr>
        <p:txBody>
          <a:bodyPr/>
          <a:lstStyle/>
          <a:p>
            <a:pPr marL="0" indent="0" algn="l">
              <a:buNone/>
            </a:pPr>
            <a:r>
              <a:rPr lang="en-US" dirty="0" smtClean="0"/>
              <a:t>WHAT CAUSES CAVITIES?</a:t>
            </a:r>
            <a:endParaRPr lang="en-US" dirty="0"/>
          </a:p>
        </p:txBody>
      </p:sp>
      <p:sp>
        <p:nvSpPr>
          <p:cNvPr id="6" name="Content Placeholder 5"/>
          <p:cNvSpPr>
            <a:spLocks noGrp="1"/>
          </p:cNvSpPr>
          <p:nvPr>
            <p:ph sz="quarter" idx="13"/>
          </p:nvPr>
        </p:nvSpPr>
        <p:spPr>
          <a:xfrm>
            <a:off x="685800" y="825886"/>
            <a:ext cx="4999608" cy="4279514"/>
          </a:xfrm>
        </p:spPr>
        <p:txBody>
          <a:bodyPr>
            <a:normAutofit fontScale="92500" lnSpcReduction="10000"/>
          </a:bodyPr>
          <a:lstStyle/>
          <a:p>
            <a:r>
              <a:rPr lang="en-US" dirty="0" smtClean="0"/>
              <a:t>Tooth decay is the number one chronic infectious disease in American children.</a:t>
            </a:r>
          </a:p>
          <a:p>
            <a:r>
              <a:rPr lang="en-US" dirty="0" smtClean="0"/>
              <a:t>Dental health is closely related to your general health.</a:t>
            </a:r>
            <a:endParaRPr lang="en-US" dirty="0"/>
          </a:p>
          <a:p>
            <a:r>
              <a:rPr lang="en-US" dirty="0" smtClean="0"/>
              <a:t>Relationship </a:t>
            </a:r>
            <a:r>
              <a:rPr lang="en-US" dirty="0"/>
              <a:t>between poor dental health/gum disease and health problems like heart disease and stroke.</a:t>
            </a:r>
          </a:p>
          <a:p>
            <a:r>
              <a:rPr lang="en-US" dirty="0" smtClean="0"/>
              <a:t>Sugary and high carbohydrate foods and drink react with bacteria in your mouth to form plaque.</a:t>
            </a:r>
          </a:p>
          <a:p>
            <a:r>
              <a:rPr lang="en-US" dirty="0" smtClean="0"/>
              <a:t>The acids in plaque eat away at tooth enamel.</a:t>
            </a:r>
          </a:p>
          <a:p>
            <a:r>
              <a:rPr lang="en-US" dirty="0" smtClean="0"/>
              <a:t>Hole in tooth = cavity </a:t>
            </a:r>
          </a:p>
          <a:p>
            <a:endParaRPr lang="en-US" dirty="0"/>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9405" r="12790"/>
          <a:stretch/>
        </p:blipFill>
        <p:spPr>
          <a:xfrm>
            <a:off x="5680969" y="1676400"/>
            <a:ext cx="3104225" cy="2602012"/>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010400" y="4572000"/>
            <a:ext cx="609600" cy="609600"/>
          </a:xfrm>
          <a:prstGeom prst="rect">
            <a:avLst/>
          </a:prstGeom>
        </p:spPr>
      </p:pic>
    </p:spTree>
    <p:extLst>
      <p:ext uri="{BB962C8B-B14F-4D97-AF65-F5344CB8AC3E}">
        <p14:creationId xmlns:p14="http://schemas.microsoft.com/office/powerpoint/2010/main" val="2598471440"/>
      </p:ext>
    </p:extLst>
  </p:cSld>
  <p:clrMapOvr>
    <a:masterClrMapping/>
  </p:clrMapOvr>
  <p:transition spd="slow" advClick="0" advTm="3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0"/>
            <a:ext cx="8305800" cy="1495232"/>
          </a:xfrm>
        </p:spPr>
        <p:txBody>
          <a:bodyPr/>
          <a:lstStyle/>
          <a:p>
            <a:pPr marL="0" indent="0" algn="l">
              <a:buNone/>
            </a:pPr>
            <a:r>
              <a:rPr lang="en-US" dirty="0" smtClean="0"/>
              <a:t>FOODS TO AVOID</a:t>
            </a:r>
            <a:endParaRPr lang="en-US" dirty="0"/>
          </a:p>
        </p:txBody>
      </p:sp>
      <p:sp>
        <p:nvSpPr>
          <p:cNvPr id="3" name="Content Placeholder 2"/>
          <p:cNvSpPr>
            <a:spLocks noGrp="1"/>
          </p:cNvSpPr>
          <p:nvPr>
            <p:ph sz="quarter" idx="13"/>
          </p:nvPr>
        </p:nvSpPr>
        <p:spPr>
          <a:xfrm>
            <a:off x="838200" y="762000"/>
            <a:ext cx="5105400" cy="3474720"/>
          </a:xfrm>
        </p:spPr>
        <p:txBody>
          <a:bodyPr/>
          <a:lstStyle/>
          <a:p>
            <a:r>
              <a:rPr lang="en-US" dirty="0" smtClean="0"/>
              <a:t>Limit intake of sugary drinks</a:t>
            </a:r>
          </a:p>
          <a:p>
            <a:pPr lvl="1"/>
            <a:r>
              <a:rPr lang="en-US" dirty="0" smtClean="0"/>
              <a:t>Carbonated drinks/sodas</a:t>
            </a:r>
          </a:p>
          <a:p>
            <a:pPr lvl="1"/>
            <a:r>
              <a:rPr lang="en-US" dirty="0" smtClean="0"/>
              <a:t>Sports drinks</a:t>
            </a:r>
          </a:p>
          <a:p>
            <a:pPr lvl="1"/>
            <a:r>
              <a:rPr lang="en-US" dirty="0" smtClean="0"/>
              <a:t>Fruit juices</a:t>
            </a:r>
          </a:p>
          <a:p>
            <a:r>
              <a:rPr lang="en-US" dirty="0" smtClean="0"/>
              <a:t>Foods high in carbohydrates or sugar</a:t>
            </a:r>
          </a:p>
          <a:p>
            <a:pPr lvl="1"/>
            <a:r>
              <a:rPr lang="en-US" dirty="0" smtClean="0"/>
              <a:t>Candy</a:t>
            </a:r>
          </a:p>
          <a:p>
            <a:pPr lvl="1"/>
            <a:r>
              <a:rPr lang="en-US" dirty="0" smtClean="0"/>
              <a:t>Pasta, rice, flour, potato, fruit</a:t>
            </a:r>
          </a:p>
          <a:p>
            <a:r>
              <a:rPr lang="en-US" dirty="0" smtClean="0"/>
              <a:t>GOAL:  Healthy balanced diet</a:t>
            </a:r>
          </a:p>
          <a:p>
            <a:endParaRPr lang="en-US" dirty="0"/>
          </a:p>
          <a:p>
            <a:pPr lvl="1"/>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3395662"/>
            <a:ext cx="2466975" cy="1847850"/>
          </a:xfrm>
          <a:prstGeom prst="rect">
            <a:avLst/>
          </a:prstGeom>
          <a:ln>
            <a:noFill/>
          </a:ln>
          <a:effectLst>
            <a:softEdge rad="112500"/>
          </a:effectLst>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r="22330"/>
          <a:stretch/>
        </p:blipFill>
        <p:spPr>
          <a:xfrm>
            <a:off x="6840891" y="2524125"/>
            <a:ext cx="2034468" cy="1743075"/>
          </a:xfrm>
          <a:prstGeom prst="rect">
            <a:avLst/>
          </a:prstGeom>
          <a:ln>
            <a:noFill/>
          </a:ln>
          <a:effectLst>
            <a:softEdge rad="112500"/>
          </a:effec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200" y="1066800"/>
            <a:ext cx="2600325" cy="1762125"/>
          </a:xfrm>
          <a:prstGeom prst="rect">
            <a:avLst/>
          </a:prstGeom>
          <a:ln>
            <a:noFill/>
          </a:ln>
          <a:effectLst>
            <a:softEdge rad="112500"/>
          </a:effectLst>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908346" y="5649686"/>
            <a:ext cx="609600" cy="609600"/>
          </a:xfrm>
          <a:prstGeom prst="rect">
            <a:avLst/>
          </a:prstGeom>
        </p:spPr>
      </p:pic>
    </p:spTree>
    <p:extLst>
      <p:ext uri="{BB962C8B-B14F-4D97-AF65-F5344CB8AC3E}">
        <p14:creationId xmlns:p14="http://schemas.microsoft.com/office/powerpoint/2010/main" val="1758919878"/>
      </p:ext>
    </p:extLst>
  </p:cSld>
  <p:clrMapOvr>
    <a:masterClrMapping/>
  </p:clrMapOvr>
  <p:transition spd="slow" advClick="0" advTm="3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58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419600"/>
            <a:ext cx="6512511" cy="1524000"/>
          </a:xfrm>
        </p:spPr>
        <p:txBody>
          <a:bodyPr/>
          <a:lstStyle/>
          <a:p>
            <a:pPr marL="0" indent="0" algn="l">
              <a:buNone/>
            </a:pPr>
            <a:r>
              <a:rPr lang="en-US" dirty="0" smtClean="0"/>
              <a:t>CARING FOR YOUR TEETH </a:t>
            </a:r>
            <a:endParaRPr lang="en-US" dirty="0"/>
          </a:p>
        </p:txBody>
      </p:sp>
      <p:sp>
        <p:nvSpPr>
          <p:cNvPr id="3" name="Content Placeholder 2"/>
          <p:cNvSpPr>
            <a:spLocks noGrp="1"/>
          </p:cNvSpPr>
          <p:nvPr>
            <p:ph sz="quarter" idx="13"/>
          </p:nvPr>
        </p:nvSpPr>
        <p:spPr/>
        <p:txBody>
          <a:bodyPr/>
          <a:lstStyle/>
          <a:p>
            <a:r>
              <a:rPr lang="en-US" dirty="0" smtClean="0"/>
              <a:t>Brush and floss teeth twice a day</a:t>
            </a:r>
          </a:p>
          <a:p>
            <a:pPr lvl="1"/>
            <a:r>
              <a:rPr lang="en-US" dirty="0" smtClean="0"/>
              <a:t>Take your time</a:t>
            </a:r>
          </a:p>
          <a:p>
            <a:pPr lvl="1"/>
            <a:r>
              <a:rPr lang="en-US" dirty="0" smtClean="0"/>
              <a:t>Use toothbrush labeled “soft”</a:t>
            </a:r>
          </a:p>
          <a:p>
            <a:pPr lvl="1"/>
            <a:r>
              <a:rPr lang="en-US" dirty="0" smtClean="0"/>
              <a:t>Toothpaste with fluoride</a:t>
            </a:r>
          </a:p>
          <a:p>
            <a:pPr lvl="1"/>
            <a:r>
              <a:rPr lang="en-US" dirty="0"/>
              <a:t>Floss to clean between </a:t>
            </a:r>
            <a:r>
              <a:rPr lang="en-US" dirty="0" smtClean="0"/>
              <a:t>teeth</a:t>
            </a:r>
          </a:p>
          <a:p>
            <a:pPr lvl="1"/>
            <a:endParaRPr lang="en-US" dirty="0"/>
          </a:p>
          <a:p>
            <a:r>
              <a:rPr lang="en-US" dirty="0" smtClean="0"/>
              <a:t>Dental Sealants</a:t>
            </a:r>
            <a:endParaRPr lang="en-US" dirty="0"/>
          </a:p>
          <a:p>
            <a:pPr lvl="1"/>
            <a:endParaRPr lang="en-US" dirty="0" smtClean="0"/>
          </a:p>
          <a:p>
            <a:pPr lvl="1"/>
            <a:endParaRPr lang="en-US" dirty="0" smtClean="0"/>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1905000"/>
            <a:ext cx="3332813" cy="2209800"/>
          </a:xfrm>
          <a:prstGeom prst="rect">
            <a:avLst/>
          </a:prstGeom>
          <a:ln>
            <a:noFill/>
          </a:ln>
          <a:effectLst>
            <a:softEdge rad="112500"/>
          </a:effec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72200" y="5334000"/>
            <a:ext cx="609600" cy="609600"/>
          </a:xfrm>
          <a:prstGeom prst="rect">
            <a:avLst/>
          </a:prstGeom>
        </p:spPr>
      </p:pic>
    </p:spTree>
    <p:extLst>
      <p:ext uri="{BB962C8B-B14F-4D97-AF65-F5344CB8AC3E}">
        <p14:creationId xmlns:p14="http://schemas.microsoft.com/office/powerpoint/2010/main" val="4258287103"/>
      </p:ext>
    </p:extLst>
  </p:cSld>
  <p:clrMapOvr>
    <a:masterClrMapping/>
  </p:clrMapOvr>
  <p:transition spd="slow" advClick="0" advTm="3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3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48200"/>
            <a:ext cx="8077200" cy="1647632"/>
          </a:xfrm>
        </p:spPr>
        <p:txBody>
          <a:bodyPr/>
          <a:lstStyle/>
          <a:p>
            <a:pPr marL="0" indent="0" algn="l">
              <a:buNone/>
            </a:pPr>
            <a:r>
              <a:rPr lang="en-US" dirty="0" smtClean="0"/>
              <a:t>WHAT IS A DENTAL SEALANT?</a:t>
            </a:r>
            <a:endParaRPr lang="en-US" dirty="0"/>
          </a:p>
        </p:txBody>
      </p:sp>
      <p:sp>
        <p:nvSpPr>
          <p:cNvPr id="5" name="Content Placeholder 4"/>
          <p:cNvSpPr>
            <a:spLocks noGrp="1"/>
          </p:cNvSpPr>
          <p:nvPr>
            <p:ph sz="quarter" idx="13"/>
          </p:nvPr>
        </p:nvSpPr>
        <p:spPr>
          <a:xfrm>
            <a:off x="1143000" y="1219200"/>
            <a:ext cx="4572000" cy="2585870"/>
          </a:xfrm>
        </p:spPr>
        <p:txBody>
          <a:bodyPr/>
          <a:lstStyle/>
          <a:p>
            <a:r>
              <a:rPr lang="en-US" dirty="0" smtClean="0"/>
              <a:t>Dental sealant: a thin </a:t>
            </a:r>
            <a:r>
              <a:rPr lang="en-US" dirty="0"/>
              <a:t>plastic coating </a:t>
            </a:r>
            <a:r>
              <a:rPr lang="en-US" dirty="0" smtClean="0"/>
              <a:t>that's </a:t>
            </a:r>
            <a:r>
              <a:rPr lang="en-US" dirty="0"/>
              <a:t>bonded into the </a:t>
            </a:r>
            <a:r>
              <a:rPr lang="en-US" dirty="0" smtClean="0"/>
              <a:t>grooves of </a:t>
            </a:r>
            <a:r>
              <a:rPr lang="en-US" dirty="0"/>
              <a:t>a </a:t>
            </a:r>
            <a:r>
              <a:rPr lang="en-US" dirty="0" smtClean="0"/>
              <a:t>tooth</a:t>
            </a:r>
          </a:p>
          <a:p>
            <a:r>
              <a:rPr lang="en-US" dirty="0" smtClean="0"/>
              <a:t>Creates a smooth surface on the chewing part to prevent food and plaque from being trapped.</a:t>
            </a:r>
          </a:p>
          <a:p>
            <a:endParaRPr lang="en-US" dirty="0" smtClean="0"/>
          </a:p>
          <a:p>
            <a:endParaRPr lang="en-US" dirty="0"/>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52351"/>
          <a:stretch/>
        </p:blipFill>
        <p:spPr>
          <a:xfrm>
            <a:off x="6400799" y="609600"/>
            <a:ext cx="2004229" cy="1752602"/>
          </a:xfrm>
          <a:prstGeom prst="rect">
            <a:avLst/>
          </a:prstGeom>
          <a:ln>
            <a:noFill/>
          </a:ln>
          <a:effectLst>
            <a:softEdge rad="112500"/>
          </a:effec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52229"/>
          <a:stretch/>
        </p:blipFill>
        <p:spPr>
          <a:xfrm>
            <a:off x="6400800" y="2590800"/>
            <a:ext cx="2004228" cy="1748129"/>
          </a:xfrm>
          <a:prstGeom prst="rect">
            <a:avLst/>
          </a:prstGeom>
          <a:ln>
            <a:noFill/>
          </a:ln>
          <a:effectLst>
            <a:softEdge rad="112500"/>
          </a:effec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01186133"/>
      </p:ext>
    </p:extLst>
  </p:cSld>
  <p:clrMapOvr>
    <a:masterClrMapping/>
  </p:clrMapOvr>
  <p:transition spd="slow" advClick="0" advTm="29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648200"/>
            <a:ext cx="6858000" cy="1143000"/>
          </a:xfrm>
        </p:spPr>
        <p:txBody>
          <a:bodyPr/>
          <a:lstStyle/>
          <a:p>
            <a:pPr marL="0" indent="0" algn="l">
              <a:buNone/>
            </a:pPr>
            <a:r>
              <a:rPr lang="en-US" dirty="0" smtClean="0"/>
              <a:t>HOW CAN I GET THEM?</a:t>
            </a:r>
            <a:endParaRPr lang="en-US" dirty="0"/>
          </a:p>
        </p:txBody>
      </p:sp>
      <p:sp>
        <p:nvSpPr>
          <p:cNvPr id="3" name="Content Placeholder 2"/>
          <p:cNvSpPr>
            <a:spLocks noGrp="1"/>
          </p:cNvSpPr>
          <p:nvPr>
            <p:ph sz="quarter" idx="13"/>
          </p:nvPr>
        </p:nvSpPr>
        <p:spPr>
          <a:xfrm>
            <a:off x="1143000" y="731520"/>
            <a:ext cx="3733800" cy="3474720"/>
          </a:xfrm>
        </p:spPr>
        <p:txBody>
          <a:bodyPr>
            <a:normAutofit fontScale="92500"/>
          </a:bodyPr>
          <a:lstStyle/>
          <a:p>
            <a:r>
              <a:rPr lang="en-US" dirty="0" smtClean="0"/>
              <a:t>Pima County Health Department offers FREE dental sealants to eligible 2</a:t>
            </a:r>
            <a:r>
              <a:rPr lang="en-US" baseline="30000" dirty="0" smtClean="0"/>
              <a:t>nd</a:t>
            </a:r>
            <a:r>
              <a:rPr lang="en-US" dirty="0" smtClean="0"/>
              <a:t> and 6</a:t>
            </a:r>
            <a:r>
              <a:rPr lang="en-US" baseline="30000" dirty="0" smtClean="0"/>
              <a:t>th</a:t>
            </a:r>
            <a:r>
              <a:rPr lang="en-US" dirty="0" smtClean="0"/>
              <a:t> grade students</a:t>
            </a:r>
          </a:p>
          <a:p>
            <a:r>
              <a:rPr lang="en-US" dirty="0" smtClean="0"/>
              <a:t>Have your parents complete the application and return it to your teacher</a:t>
            </a:r>
          </a:p>
          <a:p>
            <a:r>
              <a:rPr lang="en-US" dirty="0" smtClean="0"/>
              <a:t>Write “no thanks” if you already have a dentist or sealants and return form</a:t>
            </a:r>
            <a:endParaRPr lang="en-US" dirty="0"/>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929" t="6174" r="6566" b="4129"/>
          <a:stretch/>
        </p:blipFill>
        <p:spPr>
          <a:xfrm>
            <a:off x="5514109" y="838200"/>
            <a:ext cx="2590800" cy="3423557"/>
          </a:xfrm>
          <a:prstGeom prst="rect">
            <a:avLst/>
          </a:prstGeom>
        </p:spPr>
      </p:pic>
      <p:pic>
        <p:nvPicPr>
          <p:cNvPr id="6" name="Recorded Sound">
            <a:hlinkClick r:id="" action="ppaction://media"/>
          </p:cNvPr>
          <p:cNvPicPr>
            <a:picLocks noChangeAspect="1"/>
          </p:cNvPicPr>
          <p:nvPr>
            <a:audioFile r:link="rId1"/>
            <p:extLst>
              <p:ext uri="{DAA4B4D4-6D71-4841-9C94-3DE7FCFB9230}">
                <p14:media xmlns:p14="http://schemas.microsoft.com/office/powerpoint/2010/main" r:embed="rId2">
                  <p14:trim end="52379.1384"/>
                </p14:media>
              </p:ext>
            </p:extLst>
          </p:nvPr>
        </p:nvPicPr>
        <p:blipFill>
          <a:blip r:embed="rId6"/>
          <a:stretch>
            <a:fillRect/>
          </a:stretch>
        </p:blipFill>
        <p:spPr>
          <a:xfrm>
            <a:off x="7800109" y="5867400"/>
            <a:ext cx="609600" cy="609600"/>
          </a:xfrm>
          <a:prstGeom prst="rect">
            <a:avLst/>
          </a:prstGeom>
        </p:spPr>
      </p:pic>
    </p:spTree>
    <p:extLst>
      <p:ext uri="{BB962C8B-B14F-4D97-AF65-F5344CB8AC3E}">
        <p14:creationId xmlns:p14="http://schemas.microsoft.com/office/powerpoint/2010/main" val="389110144"/>
      </p:ext>
    </p:extLst>
  </p:cSld>
  <p:clrMapOvr>
    <a:masterClrMapping/>
  </p:clrMapOvr>
  <p:transition spd="slow" advClick="0" advTm="5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695" y="4495800"/>
            <a:ext cx="6512511" cy="1143000"/>
          </a:xfrm>
        </p:spPr>
        <p:txBody>
          <a:bodyPr/>
          <a:lstStyle/>
          <a:p>
            <a:pPr marL="0" indent="0" algn="l">
              <a:buNone/>
            </a:pPr>
            <a:r>
              <a:rPr lang="en-US" dirty="0" smtClean="0"/>
              <a:t>DOES IT HURT?</a:t>
            </a:r>
            <a:endParaRPr lang="en-US" dirty="0"/>
          </a:p>
        </p:txBody>
      </p:sp>
      <p:sp>
        <p:nvSpPr>
          <p:cNvPr id="3" name="Content Placeholder 2"/>
          <p:cNvSpPr>
            <a:spLocks noGrp="1"/>
          </p:cNvSpPr>
          <p:nvPr>
            <p:ph sz="quarter" idx="13"/>
          </p:nvPr>
        </p:nvSpPr>
        <p:spPr>
          <a:xfrm>
            <a:off x="1143000" y="914400"/>
            <a:ext cx="4038600" cy="3002280"/>
          </a:xfrm>
        </p:spPr>
        <p:txBody>
          <a:bodyPr>
            <a:normAutofit fontScale="92500"/>
          </a:bodyPr>
          <a:lstStyle/>
          <a:p>
            <a:r>
              <a:rPr lang="en-US" dirty="0" smtClean="0"/>
              <a:t>Sealants are applied by a dentist at school</a:t>
            </a:r>
          </a:p>
          <a:p>
            <a:r>
              <a:rPr lang="en-US" dirty="0" smtClean="0"/>
              <a:t>Teeth to be sealed are cleaned</a:t>
            </a:r>
          </a:p>
          <a:p>
            <a:r>
              <a:rPr lang="en-US" dirty="0" smtClean="0"/>
              <a:t>Sealant is applied with a brush</a:t>
            </a:r>
          </a:p>
          <a:p>
            <a:r>
              <a:rPr lang="en-US" dirty="0" smtClean="0"/>
              <a:t>Special light activates ingredient in sealant that bonds or sticks it to the tooth</a:t>
            </a:r>
          </a:p>
          <a:p>
            <a:r>
              <a:rPr lang="en-US" dirty="0" smtClean="0"/>
              <a:t>No needles, No drills, No PAIN!</a:t>
            </a:r>
          </a:p>
          <a:p>
            <a:endParaRPr lang="en-US"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533400"/>
            <a:ext cx="2269498" cy="21034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0549" y="2362200"/>
            <a:ext cx="1905000" cy="1847850"/>
          </a:xfrm>
          <a:prstGeom prst="rect">
            <a:avLst/>
          </a:prstGeom>
          <a:ln>
            <a:noFill/>
          </a:ln>
          <a:effectLst>
            <a:softEdge rad="112500"/>
          </a:effectLst>
        </p:spPr>
      </p:pic>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l="15751"/>
          <a:stretch/>
        </p:blipFill>
        <p:spPr>
          <a:xfrm>
            <a:off x="6705600" y="3860800"/>
            <a:ext cx="2158661" cy="1685925"/>
          </a:xfrm>
          <a:prstGeom prst="rect">
            <a:avLst/>
          </a:prstGeom>
          <a:ln>
            <a:noFill/>
          </a:ln>
          <a:effectLst>
            <a:softEdge rad="112500"/>
          </a:effectLst>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998673" y="5823857"/>
            <a:ext cx="609600" cy="609600"/>
          </a:xfrm>
          <a:prstGeom prst="rect">
            <a:avLst/>
          </a:prstGeom>
        </p:spPr>
      </p:pic>
    </p:spTree>
    <p:extLst>
      <p:ext uri="{BB962C8B-B14F-4D97-AF65-F5344CB8AC3E}">
        <p14:creationId xmlns:p14="http://schemas.microsoft.com/office/powerpoint/2010/main" val="2936626042"/>
      </p:ext>
    </p:extLst>
  </p:cSld>
  <p:clrMapOvr>
    <a:masterClrMapping/>
  </p:clrMapOvr>
  <p:transition spd="slow" advClick="0" advTm="4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02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1165</TotalTime>
  <Words>1315</Words>
  <Application>Microsoft Office PowerPoint</Application>
  <PresentationFormat>On-screen Show (4:3)</PresentationFormat>
  <Paragraphs>69</Paragraphs>
  <Slides>8</Slides>
  <Notes>8</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Georgia</vt:lpstr>
      <vt:lpstr>Trebuchet MS</vt:lpstr>
      <vt:lpstr>Slipstream</vt:lpstr>
      <vt:lpstr>YOUR TEETH AND HOW TO KEEP THEM HEALTHY!</vt:lpstr>
      <vt:lpstr>BASIC INFO</vt:lpstr>
      <vt:lpstr>WHAT CAUSES CAVITIES?</vt:lpstr>
      <vt:lpstr>FOODS TO AVOID</vt:lpstr>
      <vt:lpstr>CARING FOR YOUR TEETH </vt:lpstr>
      <vt:lpstr>WHAT IS A DENTAL SEALANT?</vt:lpstr>
      <vt:lpstr>HOW CAN I GET THEM?</vt:lpstr>
      <vt:lpstr>DOES IT HURT?</vt:lpstr>
    </vt:vector>
  </TitlesOfParts>
  <Company>Tucson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TEETH AND HOW TO KEEP THEM!</dc:title>
  <dc:creator>Stinely, Kathryn</dc:creator>
  <cp:lastModifiedBy>Kathy Stinely</cp:lastModifiedBy>
  <cp:revision>70</cp:revision>
  <cp:lastPrinted>2015-01-12T19:49:42Z</cp:lastPrinted>
  <dcterms:created xsi:type="dcterms:W3CDTF">2014-12-15T17:58:03Z</dcterms:created>
  <dcterms:modified xsi:type="dcterms:W3CDTF">2015-06-11T23:36:40Z</dcterms:modified>
</cp:coreProperties>
</file>