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70" r:id="rId3"/>
    <p:sldId id="271" r:id="rId4"/>
    <p:sldId id="272" r:id="rId5"/>
    <p:sldId id="265" r:id="rId6"/>
    <p:sldId id="266" r:id="rId7"/>
    <p:sldId id="262" r:id="rId8"/>
    <p:sldId id="267" r:id="rId9"/>
    <p:sldId id="268" r:id="rId10"/>
    <p:sldId id="273" r:id="rId11"/>
    <p:sldId id="269" r:id="rId12"/>
    <p:sldId id="258" r:id="rId13"/>
    <p:sldId id="263" r:id="rId14"/>
    <p:sldId id="260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9FCE223-C511-4592-8A45-732493A4C3CB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030B0CD-EFEA-4EC2-B2E8-2D618AC28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E223-C511-4592-8A45-732493A4C3CB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0B0CD-EFEA-4EC2-B2E8-2D618AC28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E223-C511-4592-8A45-732493A4C3CB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0B0CD-EFEA-4EC2-B2E8-2D618AC28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9FCE223-C511-4592-8A45-732493A4C3CB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0B0CD-EFEA-4EC2-B2E8-2D618AC28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9FCE223-C511-4592-8A45-732493A4C3CB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030B0CD-EFEA-4EC2-B2E8-2D618AC2826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9FCE223-C511-4592-8A45-732493A4C3CB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030B0CD-EFEA-4EC2-B2E8-2D618AC28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9FCE223-C511-4592-8A45-732493A4C3CB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030B0CD-EFEA-4EC2-B2E8-2D618AC2826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E223-C511-4592-8A45-732493A4C3CB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0B0CD-EFEA-4EC2-B2E8-2D618AC28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9FCE223-C511-4592-8A45-732493A4C3CB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030B0CD-EFEA-4EC2-B2E8-2D618AC28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9FCE223-C511-4592-8A45-732493A4C3CB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030B0CD-EFEA-4EC2-B2E8-2D618AC2826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9FCE223-C511-4592-8A45-732493A4C3CB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030B0CD-EFEA-4EC2-B2E8-2D618AC2826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9FCE223-C511-4592-8A45-732493A4C3CB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030B0CD-EFEA-4EC2-B2E8-2D618AC2826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imgres?imgurl=http://www.marthastewart.com/sites/files/marthastewart.com/images/content/pub/kids/2006Q1/0206_kids_gtparfait_xl.jpg&amp;imgrefurl=http://www.marthastewart.com/274372/quick-and-easy-breakfast-recipes&amp;usg=__vPEmc0-QGwtiAyt8wzba57IE0UQ=&amp;h=450&amp;w=360&amp;sz=33&amp;hl=en&amp;start=13&amp;zoom=1&amp;tbnid=pdiR9l3SNr9eQM:&amp;tbnh=127&amp;tbnw=102&amp;ei=LmksUPTWEqLlyAGcyYDwAg&amp;prev=/search?q=healthy+quick+breakfast+for+kids&amp;hl=en&amp;sa=N&amp;rls=com.microsoft:*:IE-SearchBox&amp;rlz=1I7GWYE_en&amp;tbm=isch&amp;itbs=1" TargetMode="Externa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119312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HEALTHY</a:t>
            </a:r>
            <a:r>
              <a:rPr lang="en-US" sz="5400" b="1" i="1" dirty="0" smtClean="0"/>
              <a:t> </a:t>
            </a:r>
            <a:r>
              <a:rPr lang="en-US" sz="5400" b="1" dirty="0" smtClean="0"/>
              <a:t>HABITS FOR SUCCESSFUL STUDENTS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3581400"/>
            <a:ext cx="8062912" cy="17526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Kathy Stinely, RN, BSN</a:t>
            </a:r>
          </a:p>
          <a:p>
            <a:r>
              <a:rPr lang="en-US" sz="3200" b="1" dirty="0" smtClean="0"/>
              <a:t>School Nurse</a:t>
            </a:r>
          </a:p>
          <a:p>
            <a:r>
              <a:rPr lang="en-US" sz="3200" b="1" dirty="0" smtClean="0"/>
              <a:t>Booth Fickett K8 Magnet School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ack-to-school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1066800"/>
            <a:ext cx="4495800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1152144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QUICK &amp; HEALTHY</a:t>
            </a:r>
            <a:br>
              <a:rPr lang="en-US" dirty="0" smtClean="0"/>
            </a:br>
            <a:r>
              <a:rPr lang="en-US" dirty="0" smtClean="0"/>
              <a:t>GRAB &amp; GO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1371600" y="457200"/>
            <a:ext cx="4426744" cy="61722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Healthy cereal, fruit and milk</a:t>
            </a:r>
          </a:p>
          <a:p>
            <a:endParaRPr lang="en-US" sz="2400" dirty="0" smtClean="0"/>
          </a:p>
          <a:p>
            <a:r>
              <a:rPr lang="en-US" sz="2400" dirty="0" smtClean="0"/>
              <a:t>Bagel with PB and banana</a:t>
            </a:r>
          </a:p>
          <a:p>
            <a:endParaRPr lang="en-US" sz="2400" dirty="0" smtClean="0"/>
          </a:p>
          <a:p>
            <a:r>
              <a:rPr lang="en-US" sz="2400" dirty="0" smtClean="0"/>
              <a:t>Yogurt, fruit and cereal “parfait”</a:t>
            </a:r>
          </a:p>
          <a:p>
            <a:endParaRPr lang="en-US" sz="2400" dirty="0" smtClean="0"/>
          </a:p>
          <a:p>
            <a:r>
              <a:rPr lang="en-US" sz="2400" dirty="0" smtClean="0"/>
              <a:t>Cheese, apple and walnuts</a:t>
            </a:r>
          </a:p>
          <a:p>
            <a:endParaRPr lang="en-US" sz="2400" dirty="0" smtClean="0"/>
          </a:p>
          <a:p>
            <a:r>
              <a:rPr lang="en-US" sz="2400" dirty="0" smtClean="0"/>
              <a:t>Breakfast burrito</a:t>
            </a:r>
          </a:p>
          <a:p>
            <a:endParaRPr lang="en-US" sz="2400" dirty="0" smtClean="0"/>
          </a:p>
          <a:p>
            <a:r>
              <a:rPr lang="en-US" sz="2400" dirty="0" smtClean="0"/>
              <a:t>Ideas on internet</a:t>
            </a:r>
          </a:p>
          <a:p>
            <a:endParaRPr lang="en-US" sz="2400" dirty="0" smtClean="0"/>
          </a:p>
          <a:p>
            <a:r>
              <a:rPr lang="en-US" sz="2400" dirty="0" smtClean="0"/>
              <a:t>School breakfast</a:t>
            </a:r>
          </a:p>
          <a:p>
            <a:endParaRPr lang="en-US" sz="2400" dirty="0" smtClean="0"/>
          </a:p>
          <a:p>
            <a:r>
              <a:rPr lang="en-US" sz="2400" dirty="0" smtClean="0"/>
              <a:t>Pack granola bars, string cheese for snacks</a:t>
            </a:r>
            <a:endParaRPr lang="en-US" sz="2400" dirty="0"/>
          </a:p>
        </p:txBody>
      </p:sp>
      <p:pic>
        <p:nvPicPr>
          <p:cNvPr id="4" name="Picture 2" descr="http://t1.gstatic.com/images?q=tbn:ANd9GcST2WjNEHoV2kerhSlMcO00J6seunNAZpZwZIOpbhOp-M6UOAt1PpE_eQ">
            <a:hlinkClick r:id="rId2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6096000" y="3200400"/>
            <a:ext cx="2474775" cy="30813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SLEEP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1135856" y="533400"/>
            <a:ext cx="1835944" cy="5777864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000" dirty="0" smtClean="0">
                <a:solidFill>
                  <a:srgbClr val="92D050"/>
                </a:solidFill>
              </a:rPr>
              <a:t>Z</a:t>
            </a:r>
          </a:p>
          <a:p>
            <a:pPr algn="ctr"/>
            <a:r>
              <a:rPr lang="en-US" sz="2400" dirty="0" smtClean="0">
                <a:solidFill>
                  <a:srgbClr val="92D050"/>
                </a:solidFill>
              </a:rPr>
              <a:t>Z</a:t>
            </a:r>
          </a:p>
          <a:p>
            <a:pPr algn="ctr"/>
            <a:r>
              <a:rPr lang="en-US" sz="2800" dirty="0" smtClean="0">
                <a:solidFill>
                  <a:srgbClr val="92D050"/>
                </a:solidFill>
              </a:rPr>
              <a:t>Z</a:t>
            </a:r>
          </a:p>
          <a:p>
            <a:pPr algn="ctr"/>
            <a:r>
              <a:rPr lang="en-US" sz="3200" dirty="0" smtClean="0">
                <a:solidFill>
                  <a:srgbClr val="92D050"/>
                </a:solidFill>
              </a:rPr>
              <a:t>Z</a:t>
            </a:r>
          </a:p>
          <a:p>
            <a:pPr algn="ctr"/>
            <a:r>
              <a:rPr lang="en-US" sz="3600" dirty="0" smtClean="0">
                <a:solidFill>
                  <a:srgbClr val="92D050"/>
                </a:solidFill>
              </a:rPr>
              <a:t>Z</a:t>
            </a:r>
          </a:p>
          <a:p>
            <a:pPr algn="ctr"/>
            <a:r>
              <a:rPr lang="en-US" sz="4000" dirty="0" smtClean="0">
                <a:solidFill>
                  <a:srgbClr val="92D050"/>
                </a:solidFill>
              </a:rPr>
              <a:t>Z</a:t>
            </a:r>
          </a:p>
          <a:p>
            <a:pPr algn="ctr"/>
            <a:r>
              <a:rPr lang="en-US" sz="4400" dirty="0" smtClean="0">
                <a:solidFill>
                  <a:srgbClr val="92D050"/>
                </a:solidFill>
              </a:rPr>
              <a:t>Z</a:t>
            </a:r>
          </a:p>
          <a:p>
            <a:pPr algn="ctr"/>
            <a:r>
              <a:rPr lang="en-US" sz="4800" dirty="0" smtClean="0">
                <a:solidFill>
                  <a:srgbClr val="92D050"/>
                </a:solidFill>
              </a:rPr>
              <a:t>Z</a:t>
            </a:r>
          </a:p>
          <a:p>
            <a:pPr algn="ctr"/>
            <a:r>
              <a:rPr lang="en-US" sz="5400" dirty="0" smtClean="0">
                <a:solidFill>
                  <a:srgbClr val="92D050"/>
                </a:solidFill>
              </a:rPr>
              <a:t>Z</a:t>
            </a:r>
          </a:p>
          <a:p>
            <a:pPr algn="ctr"/>
            <a:r>
              <a:rPr lang="en-US" sz="6600" dirty="0" smtClean="0">
                <a:solidFill>
                  <a:srgbClr val="92D050"/>
                </a:solidFill>
              </a:rPr>
              <a:t>Z</a:t>
            </a:r>
            <a:endParaRPr lang="en-US" sz="6600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76600" y="228600"/>
            <a:ext cx="5276088" cy="6400800"/>
          </a:xfrm>
        </p:spPr>
        <p:txBody>
          <a:bodyPr>
            <a:normAutofit/>
          </a:bodyPr>
          <a:lstStyle/>
          <a:p>
            <a:r>
              <a:rPr lang="en-US" dirty="0" smtClean="0"/>
              <a:t>Good sleep habits</a:t>
            </a:r>
          </a:p>
          <a:p>
            <a:pPr lvl="1"/>
            <a:r>
              <a:rPr lang="en-US" dirty="0" smtClean="0"/>
              <a:t>9-13 hours</a:t>
            </a:r>
          </a:p>
          <a:p>
            <a:pPr lvl="1"/>
            <a:r>
              <a:rPr lang="en-US" dirty="0" smtClean="0"/>
              <a:t>Consistent bed time, limit naps</a:t>
            </a:r>
          </a:p>
          <a:p>
            <a:pPr lvl="1"/>
            <a:r>
              <a:rPr lang="en-US" dirty="0" smtClean="0"/>
              <a:t>Establish bedtime routine</a:t>
            </a:r>
          </a:p>
          <a:p>
            <a:pPr lvl="2"/>
            <a:r>
              <a:rPr lang="en-US" dirty="0" smtClean="0"/>
              <a:t>Dark room, no electronics</a:t>
            </a:r>
          </a:p>
          <a:p>
            <a:r>
              <a:rPr lang="en-US" dirty="0" smtClean="0"/>
              <a:t>Sleep deficit</a:t>
            </a:r>
          </a:p>
          <a:p>
            <a:pPr lvl="1"/>
            <a:r>
              <a:rPr lang="en-US" dirty="0" smtClean="0"/>
              <a:t>Academic problems</a:t>
            </a:r>
          </a:p>
          <a:p>
            <a:pPr lvl="1"/>
            <a:r>
              <a:rPr lang="en-US" dirty="0" smtClean="0"/>
              <a:t>Behavioral problems</a:t>
            </a:r>
          </a:p>
          <a:p>
            <a:pPr lvl="1"/>
            <a:r>
              <a:rPr lang="en-US" dirty="0" smtClean="0"/>
              <a:t>Linked to memory and language problems</a:t>
            </a:r>
          </a:p>
          <a:p>
            <a:pPr lvl="1"/>
            <a:r>
              <a:rPr lang="en-US" dirty="0" smtClean="0"/>
              <a:t>Address by going to bed early following night, not napping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17.8% AZ children obese 2011, getting worse year by year</a:t>
            </a:r>
          </a:p>
          <a:p>
            <a:pPr lvl="1"/>
            <a:r>
              <a:rPr lang="en-US" dirty="0" smtClean="0"/>
              <a:t>Type II Diabetes</a:t>
            </a:r>
          </a:p>
          <a:p>
            <a:pPr lvl="1"/>
            <a:r>
              <a:rPr lang="en-US" dirty="0" smtClean="0"/>
              <a:t>Hypertension</a:t>
            </a:r>
          </a:p>
          <a:p>
            <a:r>
              <a:rPr lang="en-US" dirty="0" smtClean="0"/>
              <a:t>Limit TV &amp; Computer time</a:t>
            </a:r>
          </a:p>
          <a:p>
            <a:r>
              <a:rPr lang="en-US" dirty="0" smtClean="0"/>
              <a:t>Get up and get moving</a:t>
            </a:r>
          </a:p>
          <a:p>
            <a:pPr lvl="1"/>
            <a:r>
              <a:rPr lang="en-US" dirty="0" smtClean="0"/>
              <a:t>Even short activity breaks help burn calories and improve focus</a:t>
            </a:r>
          </a:p>
          <a:p>
            <a:r>
              <a:rPr lang="en-US" dirty="0" smtClean="0"/>
              <a:t>Encourage participation in sports, dance, exercise</a:t>
            </a:r>
          </a:p>
          <a:p>
            <a:pPr lvl="1"/>
            <a:r>
              <a:rPr lang="en-US" dirty="0" smtClean="0"/>
              <a:t>Sport physicals</a:t>
            </a:r>
          </a:p>
          <a:p>
            <a:endParaRPr lang="en-US" dirty="0"/>
          </a:p>
        </p:txBody>
      </p:sp>
      <p:pic>
        <p:nvPicPr>
          <p:cNvPr id="4" name="Picture 3" descr="w-blog-nik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999" y="2133600"/>
            <a:ext cx="3244645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0009"/>
            <a:ext cx="8229600" cy="1399032"/>
          </a:xfrm>
        </p:spPr>
        <p:txBody>
          <a:bodyPr/>
          <a:lstStyle/>
          <a:p>
            <a:r>
              <a:rPr lang="en-US" dirty="0" smtClean="0"/>
              <a:t>DENTAL HEALTH	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6780"/>
            <a:ext cx="8229600" cy="4572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Dental problems contribute to missed school days, decreased </a:t>
            </a:r>
            <a:r>
              <a:rPr lang="en-US" sz="2400" dirty="0" smtClean="0"/>
              <a:t>school performance</a:t>
            </a:r>
            <a:endParaRPr lang="en-US" sz="2400" dirty="0" smtClean="0"/>
          </a:p>
          <a:p>
            <a:r>
              <a:rPr lang="en-US" sz="2400" dirty="0" smtClean="0"/>
              <a:t>Teach to brush teeth correctly at least twice daily</a:t>
            </a:r>
          </a:p>
          <a:p>
            <a:r>
              <a:rPr lang="en-US" sz="2400" dirty="0" smtClean="0"/>
              <a:t>See dentist twice a year</a:t>
            </a:r>
          </a:p>
          <a:p>
            <a:r>
              <a:rPr lang="en-US" sz="2400" dirty="0" smtClean="0"/>
              <a:t>Pima County Dental Sealant Program</a:t>
            </a:r>
          </a:p>
          <a:p>
            <a:pPr lvl="1"/>
            <a:r>
              <a:rPr lang="en-US" sz="2400" dirty="0" smtClean="0"/>
              <a:t>Second and sixth grade</a:t>
            </a:r>
          </a:p>
          <a:p>
            <a:r>
              <a:rPr lang="en-US" sz="2400" dirty="0" smtClean="0"/>
              <a:t>Access AZ Smiles</a:t>
            </a:r>
            <a:endParaRPr lang="en-US" sz="2400" dirty="0" smtClean="0"/>
          </a:p>
          <a:p>
            <a:pPr lvl="1"/>
            <a:r>
              <a:rPr lang="en-US" sz="2400" dirty="0" smtClean="0"/>
              <a:t>Come to school for dental exam, basic care</a:t>
            </a:r>
          </a:p>
          <a:p>
            <a:pPr lvl="1"/>
            <a:r>
              <a:rPr lang="en-US" sz="2400" dirty="0" smtClean="0"/>
              <a:t>Cleaning, </a:t>
            </a:r>
            <a:r>
              <a:rPr lang="en-US" sz="2400" dirty="0" err="1" smtClean="0"/>
              <a:t>Xray</a:t>
            </a:r>
            <a:r>
              <a:rPr lang="en-US" sz="2400" dirty="0" smtClean="0"/>
              <a:t>, basic </a:t>
            </a:r>
            <a:r>
              <a:rPr lang="en-US" sz="2400" dirty="0" smtClean="0"/>
              <a:t>care</a:t>
            </a:r>
          </a:p>
          <a:p>
            <a:r>
              <a:rPr lang="en-US" sz="2400" dirty="0" smtClean="0"/>
              <a:t>Weekly fluoride program</a:t>
            </a:r>
          </a:p>
          <a:p>
            <a:pPr lvl="1"/>
            <a:r>
              <a:rPr lang="en-US" sz="2400" dirty="0" smtClean="0"/>
              <a:t>First through fifth grade </a:t>
            </a:r>
          </a:p>
          <a:p>
            <a:r>
              <a:rPr lang="en-US" sz="2400" dirty="0" smtClean="0"/>
              <a:t>Please </a:t>
            </a:r>
            <a:r>
              <a:rPr lang="en-US" sz="2400" dirty="0" smtClean="0"/>
              <a:t>complete and return forms</a:t>
            </a:r>
            <a:endParaRPr lang="en-US" sz="2400" dirty="0"/>
          </a:p>
        </p:txBody>
      </p:sp>
      <p:pic>
        <p:nvPicPr>
          <p:cNvPr id="4" name="Picture 3" descr="too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6477000" y="227383"/>
            <a:ext cx="1295400" cy="13442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HEAVY BACKPACKS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 contents to necessary items</a:t>
            </a:r>
          </a:p>
          <a:p>
            <a:r>
              <a:rPr lang="en-US" dirty="0" smtClean="0"/>
              <a:t>Teach to always wear with both straps</a:t>
            </a:r>
            <a:endParaRPr lang="en-US" dirty="0"/>
          </a:p>
        </p:txBody>
      </p:sp>
      <p:pic>
        <p:nvPicPr>
          <p:cNvPr id="5" name="Picture 4" descr="backpack b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3429000"/>
            <a:ext cx="2524125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80306"/>
          </a:xfrm>
        </p:spPr>
        <p:txBody>
          <a:bodyPr/>
          <a:lstStyle/>
          <a:p>
            <a:r>
              <a:rPr lang="en-US" dirty="0" smtClean="0"/>
              <a:t>MEET YOUR SCHOOL NURSE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5940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Let me know of any health concerns, allergies or routine medicines</a:t>
            </a:r>
          </a:p>
          <a:p>
            <a:r>
              <a:rPr lang="en-US" dirty="0" smtClean="0"/>
              <a:t>Will work together to develop plans for care at school </a:t>
            </a:r>
          </a:p>
          <a:p>
            <a:r>
              <a:rPr lang="en-US" dirty="0" smtClean="0"/>
              <a:t>Complete and return any requested forms (med permits, allergy/asthma action plans, etc)</a:t>
            </a:r>
          </a:p>
          <a:p>
            <a:r>
              <a:rPr lang="en-US" dirty="0" smtClean="0"/>
              <a:t>Provide Health Office with prescribed meds (daily, inhalers, </a:t>
            </a:r>
            <a:r>
              <a:rPr lang="en-US" dirty="0" err="1" smtClean="0"/>
              <a:t>Epi</a:t>
            </a:r>
            <a:r>
              <a:rPr lang="en-US" dirty="0" smtClean="0"/>
              <a:t>-Pens)</a:t>
            </a:r>
          </a:p>
          <a:p>
            <a:r>
              <a:rPr lang="en-US" dirty="0" smtClean="0"/>
              <a:t>Notify of any change in health status or phone #, address change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6324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Required by AZ law for attendance</a:t>
            </a:r>
          </a:p>
          <a:p>
            <a:r>
              <a:rPr lang="en-US" dirty="0" smtClean="0"/>
              <a:t>Need 95% compliance to protect all including those who can’t be immunized</a:t>
            </a:r>
          </a:p>
          <a:p>
            <a:r>
              <a:rPr lang="en-US" dirty="0" smtClean="0"/>
              <a:t>Diseases still out there ready to reemerge</a:t>
            </a:r>
          </a:p>
          <a:p>
            <a:pPr lvl="1"/>
            <a:r>
              <a:rPr lang="en-US" dirty="0" smtClean="0"/>
              <a:t>Whooping cough outbreak expected to be worst in 50 years</a:t>
            </a:r>
          </a:p>
          <a:p>
            <a:pPr lvl="1"/>
            <a:r>
              <a:rPr lang="en-US" dirty="0" smtClean="0"/>
              <a:t>Linked to decrease in immunization rates</a:t>
            </a:r>
          </a:p>
          <a:p>
            <a:r>
              <a:rPr lang="en-US" dirty="0" smtClean="0"/>
              <a:t>Bring immunizations record to Health Office</a:t>
            </a:r>
            <a:endParaRPr lang="en-US" dirty="0"/>
          </a:p>
        </p:txBody>
      </p:sp>
      <p:pic>
        <p:nvPicPr>
          <p:cNvPr id="5" name="Content Placeholder 4" descr="immunization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781800" y="4912311"/>
            <a:ext cx="2048706" cy="15713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 SHOTS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Two shots required when turn 11 and in 6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  <a:p>
            <a:r>
              <a:rPr lang="en-US" dirty="0" err="1" smtClean="0"/>
              <a:t>Tdap</a:t>
            </a:r>
            <a:r>
              <a:rPr lang="en-US" dirty="0" smtClean="0"/>
              <a:t>-Tetanus, </a:t>
            </a:r>
            <a:r>
              <a:rPr lang="en-US" dirty="0" err="1" smtClean="0"/>
              <a:t>diptheria</a:t>
            </a:r>
            <a:r>
              <a:rPr lang="en-US" dirty="0" smtClean="0"/>
              <a:t> and </a:t>
            </a:r>
            <a:r>
              <a:rPr lang="en-US" dirty="0" err="1" smtClean="0"/>
              <a:t>pertussis</a:t>
            </a:r>
            <a:endParaRPr lang="en-US" dirty="0" smtClean="0"/>
          </a:p>
          <a:p>
            <a:r>
              <a:rPr lang="en-US" dirty="0" smtClean="0"/>
              <a:t>MCV</a:t>
            </a:r>
            <a:endParaRPr lang="en-US" dirty="0"/>
          </a:p>
        </p:txBody>
      </p:sp>
      <p:pic>
        <p:nvPicPr>
          <p:cNvPr id="5" name="Content Placeholder 4" descr="img-poster-preview-05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05400" y="533400"/>
            <a:ext cx="3733800" cy="57692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SHARING IS CARING…..EXCEPT FOR GERMS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 proper hand washing</a:t>
            </a:r>
          </a:p>
          <a:p>
            <a:pPr lvl="1"/>
            <a:r>
              <a:rPr lang="en-US" dirty="0" smtClean="0"/>
              <a:t>Warm water with soap</a:t>
            </a:r>
          </a:p>
          <a:p>
            <a:pPr lvl="1"/>
            <a:r>
              <a:rPr lang="en-US" dirty="0" smtClean="0"/>
              <a:t>Wash length of ABC song or Happy Birthday sung twice (20 </a:t>
            </a:r>
            <a:r>
              <a:rPr lang="en-US" dirty="0" err="1" smtClean="0"/>
              <a:t>sceonds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Dry </a:t>
            </a:r>
          </a:p>
          <a:p>
            <a:r>
              <a:rPr lang="en-US" dirty="0" smtClean="0"/>
              <a:t>Wash before eating, after BR or play</a:t>
            </a:r>
          </a:p>
          <a:p>
            <a:r>
              <a:rPr lang="en-US" dirty="0" smtClean="0"/>
              <a:t>Never share food, drinks or water bottles</a:t>
            </a:r>
          </a:p>
          <a:p>
            <a:r>
              <a:rPr lang="en-US" dirty="0" smtClean="0"/>
              <a:t>Cover coughs and sneezes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Uncovered cough</a:t>
            </a:r>
            <a:endParaRPr lang="en-US" sz="4000" dirty="0"/>
          </a:p>
        </p:txBody>
      </p:sp>
      <p:pic>
        <p:nvPicPr>
          <p:cNvPr id="1026" name="Picture 2" descr="http://mrsjonesroom.com/pix/sneeze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5686" r="5686"/>
          <a:stretch>
            <a:fillRect/>
          </a:stretch>
        </p:blipFill>
        <p:spPr bwMode="auto">
          <a:xfrm>
            <a:off x="1981200" y="609600"/>
            <a:ext cx="6314948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HEALTHY EATING HABITS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Family meal time</a:t>
            </a:r>
          </a:p>
          <a:p>
            <a:pPr lvl="1"/>
            <a:r>
              <a:rPr lang="en-US" dirty="0" smtClean="0"/>
              <a:t>Serve healthy options</a:t>
            </a:r>
          </a:p>
          <a:p>
            <a:pPr lvl="1"/>
            <a:r>
              <a:rPr lang="en-US" dirty="0" smtClean="0"/>
              <a:t>Encourage conversation</a:t>
            </a:r>
          </a:p>
          <a:p>
            <a:pPr lvl="1"/>
            <a:r>
              <a:rPr lang="en-US" dirty="0" smtClean="0"/>
              <a:t>Linked to reduction in high risk behaviors such as smoking, alcohol/drug use </a:t>
            </a:r>
            <a:r>
              <a:rPr lang="en-US" sz="2000" dirty="0" smtClean="0"/>
              <a:t>(National Council on Addiction and Substance Abuse)</a:t>
            </a:r>
          </a:p>
          <a:p>
            <a:r>
              <a:rPr lang="en-US" sz="2400" dirty="0" smtClean="0"/>
              <a:t>Avoid empty calories, foods high in sugar(soda, candy)</a:t>
            </a:r>
          </a:p>
          <a:p>
            <a:r>
              <a:rPr lang="en-US" sz="2400" dirty="0" smtClean="0"/>
              <a:t>Limit junk and fast foods</a:t>
            </a:r>
          </a:p>
          <a:p>
            <a:r>
              <a:rPr lang="en-US" sz="2400" dirty="0" smtClean="0"/>
              <a:t>At least 8 8 oz of liquids/day.  If thirsty, already behind</a:t>
            </a:r>
          </a:p>
          <a:p>
            <a:r>
              <a:rPr lang="en-US" sz="2400" dirty="0" smtClean="0"/>
              <a:t>No energy drinks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FORGET THE PYRAMID</a:t>
            </a:r>
            <a:endParaRPr lang="en-US" dirty="0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157323"/>
            <a:ext cx="4038600" cy="3656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Half of plate fruits &amp; vegetables</a:t>
            </a:r>
          </a:p>
          <a:p>
            <a:r>
              <a:rPr lang="en-US" dirty="0" smtClean="0"/>
              <a:t>Portion control</a:t>
            </a:r>
          </a:p>
          <a:p>
            <a:r>
              <a:rPr lang="en-US" dirty="0" smtClean="0"/>
              <a:t>Fat free or 1% milk</a:t>
            </a:r>
          </a:p>
          <a:p>
            <a:r>
              <a:rPr lang="en-US" dirty="0" smtClean="0"/>
              <a:t>Water </a:t>
            </a:r>
          </a:p>
          <a:p>
            <a:r>
              <a:rPr lang="en-US" dirty="0" smtClean="0"/>
              <a:t>Slow down, enjoy.  Pay attention to fullness cues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BREAKFAST</a:t>
            </a:r>
            <a:br>
              <a:rPr lang="en-US" dirty="0" smtClean="0"/>
            </a:br>
            <a:r>
              <a:rPr lang="en-US" dirty="0" smtClean="0"/>
              <a:t>THE PROBLEM MEAL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Associated with:</a:t>
            </a:r>
          </a:p>
          <a:p>
            <a:pPr lvl="1"/>
            <a:r>
              <a:rPr lang="en-US" dirty="0" smtClean="0"/>
              <a:t> Improved grades, test scores</a:t>
            </a:r>
          </a:p>
          <a:p>
            <a:pPr lvl="1"/>
            <a:r>
              <a:rPr lang="en-US" dirty="0" smtClean="0"/>
              <a:t>Improved comprehension and retention</a:t>
            </a:r>
          </a:p>
          <a:p>
            <a:pPr lvl="1"/>
            <a:r>
              <a:rPr lang="en-US" dirty="0" smtClean="0"/>
              <a:t>Fewer behavioral problems</a:t>
            </a:r>
          </a:p>
          <a:p>
            <a:pPr lvl="1"/>
            <a:r>
              <a:rPr lang="en-US" dirty="0" smtClean="0"/>
              <a:t>BMI reduction</a:t>
            </a:r>
          </a:p>
          <a:p>
            <a:r>
              <a:rPr lang="en-US" dirty="0" smtClean="0"/>
              <a:t>Hunger = tired, reduced focus, crabby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sleepy stud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4876800"/>
            <a:ext cx="2699657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</TotalTime>
  <Words>547</Words>
  <Application>Microsoft Office PowerPoint</Application>
  <PresentationFormat>On-screen Show (4:3)</PresentationFormat>
  <Paragraphs>114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Century Gothic</vt:lpstr>
      <vt:lpstr>Verdana</vt:lpstr>
      <vt:lpstr>Wingdings 2</vt:lpstr>
      <vt:lpstr>Verve</vt:lpstr>
      <vt:lpstr>HEALTHY HABITS FOR SUCCESSFUL STUDENTS</vt:lpstr>
      <vt:lpstr>MEET YOUR SCHOOL NURSE</vt:lpstr>
      <vt:lpstr>IMMUNIZATIONS</vt:lpstr>
      <vt:lpstr>6th GRADE SHOTS</vt:lpstr>
      <vt:lpstr>SHARING IS CARING…..EXCEPT FOR GERMS</vt:lpstr>
      <vt:lpstr>Uncovered cough</vt:lpstr>
      <vt:lpstr>HEALTHY EATING HABITS</vt:lpstr>
      <vt:lpstr>FORGET THE PYRAMID</vt:lpstr>
      <vt:lpstr>BREAKFAST THE PROBLEM MEAL</vt:lpstr>
      <vt:lpstr>PowerPoint Presentation</vt:lpstr>
      <vt:lpstr>QUICK &amp; HEALTHY GRAB &amp; GO</vt:lpstr>
      <vt:lpstr>SLEEP</vt:lpstr>
      <vt:lpstr>EXERCISE </vt:lpstr>
      <vt:lpstr>DENTAL HEALTH   </vt:lpstr>
      <vt:lpstr>HEAVY BACKPACKS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HEALTHY HABITS FOR SUCCESSFUL STUDENTS</dc:title>
  <dc:creator>Kathryn B. Stinely</dc:creator>
  <cp:lastModifiedBy>Kathy Stinely</cp:lastModifiedBy>
  <cp:revision>2</cp:revision>
  <dcterms:created xsi:type="dcterms:W3CDTF">2012-08-16T01:21:40Z</dcterms:created>
  <dcterms:modified xsi:type="dcterms:W3CDTF">2013-09-06T04:21:50Z</dcterms:modified>
</cp:coreProperties>
</file>